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1718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630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5115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8436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70857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11106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830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8512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483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3823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294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33914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67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60254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1566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860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C9B0A-46F3-4459-9FB8-E690ED3B145E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1FF605-8D59-4DF0-A172-6268BC61B0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875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chemeClr val="bg2">
                <a:tint val="90000"/>
                <a:satMod val="92000"/>
                <a:lumMod val="120000"/>
              </a:schemeClr>
            </a:gs>
            <a:gs pos="85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E014D-63A9-509D-387C-396E9BE2C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392" y="334520"/>
            <a:ext cx="11710608" cy="2568279"/>
          </a:xfr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10700" b="1" dirty="0">
                <a:solidFill>
                  <a:schemeClr val="bg1"/>
                </a:solidFill>
                <a:latin typeface="Algerian" panose="04020705040A02060702" pitchFamily="82" charset="0"/>
              </a:rPr>
              <a:t>          DHL QUIZ</a:t>
            </a:r>
            <a:b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  <a:t>     </a:t>
            </a:r>
            <a:r>
              <a:rPr lang="en-US" sz="8900" b="1" dirty="0">
                <a:solidFill>
                  <a:schemeClr val="bg1"/>
                </a:solidFill>
                <a:latin typeface="Algerian" panose="04020705040A02060702" pitchFamily="82" charset="0"/>
              </a:rPr>
              <a:t>31</a:t>
            </a:r>
            <a:r>
              <a:rPr lang="en-US" sz="8900" b="1" baseline="30000" dirty="0">
                <a:solidFill>
                  <a:schemeClr val="bg1"/>
                </a:solidFill>
                <a:latin typeface="Algerian" panose="04020705040A02060702" pitchFamily="82" charset="0"/>
              </a:rPr>
              <a:t>ST</a:t>
            </a:r>
            <a:r>
              <a:rPr lang="en-US" sz="8900" b="1" dirty="0">
                <a:solidFill>
                  <a:schemeClr val="bg1"/>
                </a:solidFill>
                <a:latin typeface="Algerian" panose="04020705040A02060702" pitchFamily="82" charset="0"/>
              </a:rPr>
              <a:t> DECEMBER 2023</a:t>
            </a:r>
            <a:endParaRPr lang="en-IN" sz="8900" b="1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1EAED0-4BD0-B2F8-E5FB-864670D05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3573" y="3670934"/>
            <a:ext cx="10187725" cy="1236968"/>
          </a:xfrm>
          <a:gradFill flip="none" rotWithShape="1">
            <a:gsLst>
              <a:gs pos="2200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Imprint MT Shadow" panose="04020605060303030202" pitchFamily="82" charset="0"/>
              </a:rPr>
              <a:t>SOCIAL SCIENCE</a:t>
            </a:r>
            <a:endParaRPr lang="en-IN" sz="8000" b="1" dirty="0">
              <a:solidFill>
                <a:schemeClr val="bg1"/>
              </a:solidFill>
              <a:latin typeface="Imprint MT Shadow" panose="0402060506030303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8178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72FCF-7FFB-6014-0374-811A0315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10423507" cy="1280890"/>
          </a:xfrm>
        </p:spPr>
        <p:txBody>
          <a:bodyPr>
            <a:noAutofit/>
          </a:bodyPr>
          <a:lstStyle/>
          <a:p>
            <a:r>
              <a:rPr lang="en-US" sz="4500" dirty="0">
                <a:latin typeface="Berlin Sans FB Demi" panose="020E0802020502020306" pitchFamily="34" charset="0"/>
              </a:rPr>
              <a:t>	Q.5.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What divides the earth into the eastern and the western hemispheres?</a:t>
            </a:r>
            <a:endParaRPr lang="en-IN" sz="45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4058F-6C6B-5E1B-D6CF-05A80CFC4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2326105"/>
            <a:ext cx="8915400" cy="3777622"/>
          </a:xfrm>
        </p:spPr>
        <p:txBody>
          <a:bodyPr>
            <a:normAutofit/>
          </a:bodyPr>
          <a:lstStyle/>
          <a:p>
            <a:r>
              <a:rPr lang="en-US" sz="4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(a) Equator</a:t>
            </a:r>
            <a:br>
              <a:rPr lang="en-US" sz="4000" dirty="0">
                <a:latin typeface="Berlin Sans FB Demi" panose="020E0802020502020306" pitchFamily="34" charset="0"/>
              </a:rPr>
            </a:br>
            <a:r>
              <a:rPr lang="en-US" sz="4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(b) Prime Meridian</a:t>
            </a:r>
            <a:br>
              <a:rPr lang="en-US" sz="4000" dirty="0">
                <a:latin typeface="Berlin Sans FB Demi" panose="020E0802020502020306" pitchFamily="34" charset="0"/>
              </a:rPr>
            </a:br>
            <a:r>
              <a:rPr lang="en-US" sz="4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(c) 82° 30′ E</a:t>
            </a:r>
            <a:br>
              <a:rPr lang="en-US" sz="4000" dirty="0">
                <a:latin typeface="Berlin Sans FB Demi" panose="020E0802020502020306" pitchFamily="34" charset="0"/>
              </a:rPr>
            </a:br>
            <a:r>
              <a:rPr lang="en-US" sz="4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(d) None of these</a:t>
            </a:r>
            <a:endParaRPr lang="en-IN" sz="4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2547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FC365-1CD8-8AB8-A081-2E6B27E17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1450" y="2292489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(b) Prime Meridian 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167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AC668-E14F-5513-22E7-16924339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22375"/>
            <a:ext cx="10551844" cy="1280890"/>
          </a:xfrm>
        </p:spPr>
        <p:txBody>
          <a:bodyPr>
            <a:noAutofit/>
          </a:bodyPr>
          <a:lstStyle/>
          <a:p>
            <a:r>
              <a:rPr lang="en-US" sz="5000" dirty="0">
                <a:latin typeface="Berlin Sans FB Demi" panose="020E0802020502020306" pitchFamily="34" charset="0"/>
              </a:rPr>
              <a:t>Q.6. </a:t>
            </a:r>
            <a:r>
              <a:rPr lang="en-US" sz="5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In which year was the Dutch East India Company formed?</a:t>
            </a:r>
            <a:endParaRPr lang="en-IN" sz="50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97A8D-1614-9FA8-79E3-EC297A4B3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438400"/>
            <a:ext cx="8915400" cy="3777622"/>
          </a:xfrm>
        </p:spPr>
        <p:txBody>
          <a:bodyPr>
            <a:normAutofit/>
          </a:bodyPr>
          <a:lstStyle/>
          <a:p>
            <a:r>
              <a:rPr lang="pt-BR" sz="4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(a) 1752</a:t>
            </a:r>
            <a:br>
              <a:rPr lang="pt-BR" sz="4800" dirty="0">
                <a:latin typeface="Berlin Sans FB Demi" panose="020E0802020502020306" pitchFamily="34" charset="0"/>
              </a:rPr>
            </a:br>
            <a:r>
              <a:rPr lang="pt-BR" sz="4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(b) 1702</a:t>
            </a:r>
            <a:br>
              <a:rPr lang="pt-BR" sz="4800" dirty="0">
                <a:latin typeface="Berlin Sans FB Demi" panose="020E0802020502020306" pitchFamily="34" charset="0"/>
              </a:rPr>
            </a:br>
            <a:r>
              <a:rPr lang="pt-BR" sz="4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(c) 1682</a:t>
            </a:r>
            <a:br>
              <a:rPr lang="pt-BR" sz="4800" dirty="0">
                <a:latin typeface="Berlin Sans FB Demi" panose="020E0802020502020306" pitchFamily="34" charset="0"/>
              </a:rPr>
            </a:br>
            <a:r>
              <a:rPr lang="pt-BR" sz="4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(d) 1602</a:t>
            </a:r>
            <a:endParaRPr lang="en-IN" sz="4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6776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718FF9-7F1D-0DB4-E333-83A009EA1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2468952"/>
            <a:ext cx="8911687" cy="1280890"/>
          </a:xfrm>
        </p:spPr>
        <p:txBody>
          <a:bodyPr>
            <a:noAutofit/>
          </a:bodyPr>
          <a:lstStyle/>
          <a:p>
            <a:r>
              <a:rPr lang="en-US" sz="8800" dirty="0">
                <a:latin typeface="Berlin Sans FB Demi" panose="020E0802020502020306" pitchFamily="34" charset="0"/>
              </a:rPr>
              <a:t>(d) 1602</a:t>
            </a:r>
            <a:br>
              <a:rPr lang="en-US" sz="8800" dirty="0">
                <a:latin typeface="Berlin Sans FB Demi" panose="020E0802020502020306" pitchFamily="34" charset="0"/>
              </a:rPr>
            </a:br>
            <a:endParaRPr lang="en-IN" sz="8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0083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6F71-2D60-A959-9B79-9A72BD26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3268"/>
            <a:ext cx="10551844" cy="128089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Berlin Sans FB Demi" panose="020E0802020502020306" pitchFamily="34" charset="0"/>
              </a:rPr>
              <a:t>Q.7.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Name the place the British King Charles-II received as a dowry by marrying the Portuguese princess, which later became an important trading </a:t>
            </a:r>
            <a:r>
              <a:rPr lang="en-US" sz="4000" b="0" i="0" dirty="0" err="1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centre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.</a:t>
            </a:r>
            <a:endParaRPr lang="en-IN" sz="40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DA47E-73DD-2E5F-B52E-D1D4E838B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236494"/>
            <a:ext cx="8915400" cy="3777622"/>
          </a:xfrm>
        </p:spPr>
        <p:txBody>
          <a:bodyPr>
            <a:normAutofit/>
          </a:bodyPr>
          <a:lstStyle/>
          <a:p>
            <a:r>
              <a:rPr lang="en-US" sz="3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(a) Island of Bombay</a:t>
            </a:r>
            <a:br>
              <a:rPr lang="en-US" sz="3800" dirty="0">
                <a:latin typeface="Berlin Sans FB Demi" panose="020E0802020502020306" pitchFamily="34" charset="0"/>
              </a:rPr>
            </a:br>
            <a:r>
              <a:rPr lang="en-US" sz="3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(b) Island of </a:t>
            </a:r>
            <a:r>
              <a:rPr lang="en-US" sz="3800" b="0" i="0" dirty="0" err="1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Kuchch</a:t>
            </a:r>
            <a:br>
              <a:rPr lang="en-US" sz="3800" dirty="0">
                <a:latin typeface="Berlin Sans FB Demi" panose="020E0802020502020306" pitchFamily="34" charset="0"/>
              </a:rPr>
            </a:br>
            <a:r>
              <a:rPr lang="en-US" sz="3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(c) Island of Goa</a:t>
            </a:r>
            <a:br>
              <a:rPr lang="en-US" sz="3800" dirty="0">
                <a:latin typeface="Berlin Sans FB Demi" panose="020E0802020502020306" pitchFamily="34" charset="0"/>
              </a:rPr>
            </a:br>
            <a:r>
              <a:rPr lang="en-US" sz="3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(d) Island of Pondicherry</a:t>
            </a:r>
            <a:endParaRPr lang="en-IN" sz="3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633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5ABC46-EE7F-C5E0-F0F4-EF93520A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430" y="2388741"/>
            <a:ext cx="1006429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(a) Island of Bombay 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30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CAAD4-CFC4-3182-512C-712014806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483" y="303268"/>
            <a:ext cx="9823664" cy="1280890"/>
          </a:xfrm>
        </p:spPr>
        <p:txBody>
          <a:bodyPr>
            <a:noAutofit/>
          </a:bodyPr>
          <a:lstStyle/>
          <a:p>
            <a:r>
              <a:rPr lang="en-US" sz="4400" dirty="0">
                <a:latin typeface="Berlin Sans FB Demi" panose="020E0802020502020306" pitchFamily="34" charset="0"/>
              </a:rPr>
              <a:t>Q.8. </a:t>
            </a:r>
            <a:r>
              <a:rPr lang="en-US" sz="4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In which year did the East India Company acquire a charter as the sole traders with the East from the ruler of England, Queen Elizabeth I?</a:t>
            </a:r>
            <a:endParaRPr lang="en-IN" sz="44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4FBAF-E843-1BF6-CC1A-EF771E95B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545306"/>
            <a:ext cx="8915400" cy="3777622"/>
          </a:xfrm>
        </p:spPr>
        <p:txBody>
          <a:bodyPr>
            <a:normAutofit/>
          </a:bodyPr>
          <a:lstStyle/>
          <a:p>
            <a:r>
              <a:rPr lang="pt-BR" sz="4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(a) 1700</a:t>
            </a:r>
            <a:br>
              <a:rPr lang="pt-BR" sz="4000" dirty="0">
                <a:latin typeface="Berlin Sans FB Demi" panose="020E0802020502020306" pitchFamily="34" charset="0"/>
              </a:rPr>
            </a:br>
            <a:r>
              <a:rPr lang="pt-BR" sz="4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(b) 1600</a:t>
            </a:r>
            <a:br>
              <a:rPr lang="pt-BR" sz="4000" dirty="0">
                <a:latin typeface="Berlin Sans FB Demi" panose="020E0802020502020306" pitchFamily="34" charset="0"/>
              </a:rPr>
            </a:br>
            <a:r>
              <a:rPr lang="pt-BR" sz="4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(c) 1750</a:t>
            </a:r>
            <a:br>
              <a:rPr lang="pt-BR" sz="4000" dirty="0">
                <a:latin typeface="Berlin Sans FB Demi" panose="020E0802020502020306" pitchFamily="34" charset="0"/>
              </a:rPr>
            </a:br>
            <a:r>
              <a:rPr lang="pt-BR" sz="4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(d) 1800</a:t>
            </a:r>
            <a:endParaRPr lang="en-IN" sz="4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153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85FBDD-9489-9F06-B7EA-B838D80A0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208" y="2276447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(b) 1600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951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00D0E-B813-F699-01AA-1682395EC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693" y="306333"/>
            <a:ext cx="9984086" cy="1280890"/>
          </a:xfrm>
        </p:spPr>
        <p:txBody>
          <a:bodyPr>
            <a:noAutofit/>
          </a:bodyPr>
          <a:lstStyle/>
          <a:p>
            <a:r>
              <a:rPr lang="en-US" sz="4800" dirty="0">
                <a:latin typeface="Berlin Sans FB Demi" panose="020E0802020502020306" pitchFamily="34" charset="0"/>
              </a:rPr>
              <a:t>Q.9. </a:t>
            </a:r>
            <a:r>
              <a:rPr lang="en-US" sz="4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Name the only Union Territory which has a High Court of its own?</a:t>
            </a:r>
            <a:br>
              <a:rPr lang="en-US" sz="4800" dirty="0">
                <a:latin typeface="Berlin Sans FB Demi" panose="020E0802020502020306" pitchFamily="34" charset="0"/>
              </a:rPr>
            </a:br>
            <a:endParaRPr lang="en-IN" sz="48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C7AC0-D1AE-E73B-CB84-2CADA829D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693" y="2374231"/>
            <a:ext cx="8915400" cy="3777622"/>
          </a:xfrm>
        </p:spPr>
        <p:txBody>
          <a:bodyPr>
            <a:normAutofit/>
          </a:bodyPr>
          <a:lstStyle/>
          <a:p>
            <a:r>
              <a:rPr lang="en-US" sz="4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(a) Pondicherry</a:t>
            </a:r>
            <a:br>
              <a:rPr lang="en-US" sz="4400" dirty="0">
                <a:latin typeface="Berlin Sans FB Demi" panose="020E0802020502020306" pitchFamily="34" charset="0"/>
              </a:rPr>
            </a:br>
            <a:r>
              <a:rPr lang="en-US" sz="4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(b) Delhi</a:t>
            </a:r>
            <a:br>
              <a:rPr lang="en-US" sz="4400" dirty="0">
                <a:latin typeface="Berlin Sans FB Demi" panose="020E0802020502020306" pitchFamily="34" charset="0"/>
              </a:rPr>
            </a:br>
            <a:r>
              <a:rPr lang="en-US" sz="4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(c) Chandigarh</a:t>
            </a:r>
            <a:br>
              <a:rPr lang="en-US" sz="4400" dirty="0">
                <a:latin typeface="Berlin Sans FB Demi" panose="020E0802020502020306" pitchFamily="34" charset="0"/>
              </a:rPr>
            </a:br>
            <a:r>
              <a:rPr lang="en-US" sz="4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(d) Daman and Diu</a:t>
            </a:r>
            <a:endParaRPr lang="en-IN" sz="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901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469221-619D-DA4B-D013-AB90AC7E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8356" y="2998342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(b) Delhi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066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E8CBE-54C8-31B6-61BD-C02842EC6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199" y="306333"/>
            <a:ext cx="8911687" cy="1280890"/>
          </a:xfrm>
        </p:spPr>
        <p:txBody>
          <a:bodyPr>
            <a:noAutofit/>
          </a:bodyPr>
          <a:lstStyle/>
          <a:p>
            <a:r>
              <a:rPr lang="en-US" sz="5000" dirty="0">
                <a:latin typeface="Berlin Sans FB Demi" panose="020E0802020502020306" pitchFamily="34" charset="0"/>
              </a:rPr>
              <a:t>Q.1. </a:t>
            </a:r>
            <a:r>
              <a:rPr lang="en-US" sz="5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In which book were Chanakya’s ideas written?</a:t>
            </a:r>
            <a:endParaRPr lang="en-IN" sz="5000" dirty="0">
              <a:latin typeface="Berlin Sans FB Demi" panose="020E0802020502020306" pitchFamily="34" charset="0"/>
            </a:endParaRPr>
          </a:p>
        </p:txBody>
      </p:sp>
      <p:sp>
        <p:nvSpPr>
          <p:cNvPr id="52" name="Content Placeholder 51">
            <a:extLst>
              <a:ext uri="{FF2B5EF4-FFF2-40B4-BE49-F238E27FC236}">
                <a16:creationId xmlns:a16="http://schemas.microsoft.com/office/drawing/2014/main" id="{89A02452-13D5-6A37-3FB6-22963E97D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107" y="2326106"/>
            <a:ext cx="8915400" cy="3777622"/>
          </a:xfrm>
        </p:spPr>
        <p:txBody>
          <a:bodyPr>
            <a:normAutofit/>
          </a:bodyPr>
          <a:lstStyle/>
          <a:p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(a) Ramayana</a:t>
            </a:r>
            <a:br>
              <a:rPr lang="en-US" sz="4500" dirty="0">
                <a:latin typeface="Berlin Sans FB Demi" panose="020E0802020502020306" pitchFamily="34" charset="0"/>
              </a:rPr>
            </a:br>
            <a:r>
              <a:rPr lang="en-US" sz="4500" dirty="0">
                <a:latin typeface="Berlin Sans FB Demi" panose="020E0802020502020306" pitchFamily="34" charset="0"/>
              </a:rPr>
              <a:t>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(b) Mahabharata</a:t>
            </a:r>
            <a:br>
              <a:rPr lang="en-US" sz="4500" dirty="0">
                <a:latin typeface="Berlin Sans FB Demi" panose="020E0802020502020306" pitchFamily="34" charset="0"/>
              </a:rPr>
            </a:br>
            <a:r>
              <a:rPr lang="en-US" sz="4500" dirty="0">
                <a:latin typeface="Berlin Sans FB Demi" panose="020E0802020502020306" pitchFamily="34" charset="0"/>
              </a:rPr>
              <a:t>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(c) </a:t>
            </a:r>
            <a:r>
              <a:rPr lang="en-US" sz="4500" b="0" i="0" dirty="0" err="1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Arthashastra</a:t>
            </a:r>
            <a:br>
              <a:rPr lang="en-US" sz="4500" dirty="0">
                <a:latin typeface="Berlin Sans FB Demi" panose="020E0802020502020306" pitchFamily="34" charset="0"/>
              </a:rPr>
            </a:br>
            <a:r>
              <a:rPr lang="en-US" sz="4500" dirty="0">
                <a:latin typeface="Berlin Sans FB Demi" panose="020E0802020502020306" pitchFamily="34" charset="0"/>
              </a:rPr>
              <a:t>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(d) None of these</a:t>
            </a:r>
            <a:endParaRPr lang="en-IN" sz="45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108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7817E-8EA6-B330-D62C-ED62F17C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10551844" cy="1280890"/>
          </a:xfrm>
        </p:spPr>
        <p:txBody>
          <a:bodyPr>
            <a:noAutofit/>
          </a:bodyPr>
          <a:lstStyle/>
          <a:p>
            <a:r>
              <a:rPr lang="en-US" sz="4800" dirty="0">
                <a:latin typeface="Berlin Sans FB Demi" panose="020E0802020502020306" pitchFamily="34" charset="0"/>
              </a:rPr>
              <a:t>Q.10. </a:t>
            </a:r>
            <a:r>
              <a:rPr lang="en-US" sz="48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What provisions are provided to ensure the independence of the judiciary in India?</a:t>
            </a:r>
            <a:endParaRPr lang="en-IN" sz="48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533AD-4A9C-BBA4-CDFC-C755227E3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053" y="2774045"/>
            <a:ext cx="10551844" cy="3777622"/>
          </a:xfrm>
        </p:spPr>
        <p:txBody>
          <a:bodyPr>
            <a:noAutofit/>
          </a:bodyPr>
          <a:lstStyle/>
          <a:p>
            <a:r>
              <a:rPr lang="en-US" sz="3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(a) The Parliament can give judgment in criminal cases.</a:t>
            </a:r>
            <a:br>
              <a:rPr lang="en-US" sz="3400" dirty="0">
                <a:latin typeface="Berlin Sans FB Demi" panose="020E0802020502020306" pitchFamily="34" charset="0"/>
              </a:rPr>
            </a:br>
            <a:r>
              <a:rPr lang="en-US" sz="3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(b) The judges can be easily removed.</a:t>
            </a:r>
            <a:br>
              <a:rPr lang="en-US" sz="3400" dirty="0">
                <a:latin typeface="Berlin Sans FB Demi" panose="020E0802020502020306" pitchFamily="34" charset="0"/>
              </a:rPr>
            </a:br>
            <a:r>
              <a:rPr lang="en-US" sz="3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(c) Our Constitution has various provisions</a:t>
            </a:r>
            <a:br>
              <a:rPr lang="en-US" sz="3400" dirty="0">
                <a:latin typeface="Berlin Sans FB Demi" panose="020E0802020502020306" pitchFamily="34" charset="0"/>
              </a:rPr>
            </a:br>
            <a:r>
              <a:rPr lang="en-US" sz="3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(d) The executive can overrule the judgment given by the Supreme/High courts.</a:t>
            </a:r>
            <a:endParaRPr lang="en-IN" sz="3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8784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BA638-462D-F4E1-0001-1119BB659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1240" y="2148110"/>
            <a:ext cx="9454697" cy="1280890"/>
          </a:xfrm>
        </p:spPr>
        <p:txBody>
          <a:bodyPr>
            <a:noAutofit/>
          </a:bodyPr>
          <a:lstStyle/>
          <a:p>
            <a:r>
              <a:rPr lang="en-US" sz="72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(c) Our Constitution has various provisions</a:t>
            </a:r>
            <a:endParaRPr lang="en-IN" sz="72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93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9A695-D08A-44BE-E327-B798DD26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7" y="720362"/>
            <a:ext cx="10144507" cy="128089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Berlin Sans FB Demi" panose="020E0802020502020306" pitchFamily="34" charset="0"/>
              </a:rPr>
              <a:t>Q.11. </a:t>
            </a:r>
            <a:r>
              <a:rPr lang="en-US" sz="66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Which is the foremost judicial body of our country?</a:t>
            </a:r>
            <a:endParaRPr lang="en-IN" sz="66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12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C560D6-4E44-DE0F-4E0C-BB3C8E3A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4377" y="2148110"/>
            <a:ext cx="8911687" cy="1280890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Berlin Sans FB Demi" panose="020E0802020502020306" pitchFamily="34" charset="0"/>
              </a:rPr>
              <a:t> Supreme Court </a:t>
            </a:r>
            <a:endParaRPr lang="en-IN" sz="72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45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7DC43E-88F2-96BC-D143-D97E253AB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819" y="447647"/>
            <a:ext cx="9743455" cy="128089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Q.12.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What is released in the air from the burning of fuels?</a:t>
            </a:r>
            <a:br>
              <a:rPr lang="en-US" sz="6000" dirty="0">
                <a:latin typeface="Berlin Sans FB Demi" panose="020E0802020502020306" pitchFamily="34" charset="0"/>
              </a:rPr>
            </a:br>
            <a:endParaRPr lang="en-IN" sz="6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959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133D-FA4E-FC63-F0E8-56ADF67A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092" y="2148110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Carbon Dioxide 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817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934D4-0D92-C387-69F6-F66F1930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735" y="832658"/>
            <a:ext cx="10433265" cy="128089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Berlin Sans FB Demi" panose="020E0802020502020306" pitchFamily="34" charset="0"/>
              </a:rPr>
              <a:t>Q.13. </a:t>
            </a:r>
            <a:r>
              <a:rPr lang="en-US" sz="5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Meteorites burn up in this layer on entering from the space</a:t>
            </a:r>
            <a:endParaRPr lang="en-IN" sz="5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442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6D72-8452-E22C-348A-9C3E5F827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9387" y="2356657"/>
            <a:ext cx="8911687" cy="1280890"/>
          </a:xfrm>
        </p:spPr>
        <p:txBody>
          <a:bodyPr>
            <a:noAutofit/>
          </a:bodyPr>
          <a:lstStyle/>
          <a:p>
            <a:r>
              <a:rPr lang="en-US" sz="8800" dirty="0">
                <a:latin typeface="Berlin Sans FB Demi" panose="020E0802020502020306" pitchFamily="34" charset="0"/>
              </a:rPr>
              <a:t>Mesosphere</a:t>
            </a:r>
            <a:endParaRPr lang="en-IN" sz="8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933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9170D-EF91-9ECB-EA3D-8F4A5C6C7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945" y="672236"/>
            <a:ext cx="9599076" cy="128089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Q.14.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Who was the founder of slave dynasty?</a:t>
            </a:r>
            <a:endParaRPr lang="en-IN" sz="6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22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AE060-9DB0-FA8A-F35D-EA2FBDB37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208" y="2452910"/>
            <a:ext cx="8911687" cy="1280890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Berlin Sans FB Demi" panose="020E0802020502020306" pitchFamily="34" charset="0"/>
              </a:rPr>
              <a:t>Qutb-</a:t>
            </a:r>
            <a:r>
              <a:rPr lang="en-US" sz="7200" dirty="0" err="1">
                <a:latin typeface="Berlin Sans FB Demi" panose="020E0802020502020306" pitchFamily="34" charset="0"/>
              </a:rPr>
              <a:t>ud</a:t>
            </a:r>
            <a:r>
              <a:rPr lang="en-US" sz="7200" dirty="0">
                <a:latin typeface="Berlin Sans FB Demi" panose="020E0802020502020306" pitchFamily="34" charset="0"/>
              </a:rPr>
              <a:t>-din-</a:t>
            </a:r>
            <a:r>
              <a:rPr lang="en-US" sz="7200" dirty="0" err="1">
                <a:latin typeface="Berlin Sans FB Demi" panose="020E0802020502020306" pitchFamily="34" charset="0"/>
              </a:rPr>
              <a:t>Aibak</a:t>
            </a:r>
            <a:endParaRPr lang="en-IN" sz="72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6280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076268-3154-62E5-1C8B-A774FAD4C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334" y="2148110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(c) </a:t>
            </a:r>
            <a:r>
              <a:rPr lang="en-US" sz="8000" dirty="0" err="1">
                <a:latin typeface="Berlin Sans FB Demi" panose="020E0802020502020306" pitchFamily="34" charset="0"/>
              </a:rPr>
              <a:t>Arthashastra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227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29A17-0A7B-BD08-BFC3-644AB2D2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271" y="463688"/>
            <a:ext cx="10609729" cy="128089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Q.15.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 Babur defeated the Lodhi army in the battlefield of _____.</a:t>
            </a:r>
            <a:endParaRPr lang="en-IN" sz="6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3719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802D1-28DF-A522-7C4B-0588878DF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1682889"/>
            <a:ext cx="8911687" cy="1461364"/>
          </a:xfrm>
        </p:spPr>
        <p:txBody>
          <a:bodyPr>
            <a:noAutofit/>
          </a:bodyPr>
          <a:lstStyle/>
          <a:p>
            <a:r>
              <a:rPr lang="en-US" sz="8800" dirty="0">
                <a:latin typeface="Berlin Sans FB Demi" panose="020E0802020502020306" pitchFamily="34" charset="0"/>
              </a:rPr>
              <a:t>Panipat</a:t>
            </a:r>
            <a:endParaRPr lang="en-IN" sz="8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1213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FBB6-22AE-9D6E-7480-6895C5A10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987" y="303268"/>
            <a:ext cx="9759497" cy="128089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Berlin Sans FB Demi" panose="020E0802020502020306" pitchFamily="34" charset="0"/>
              </a:rPr>
              <a:t>Q.16. </a:t>
            </a:r>
            <a:r>
              <a:rPr lang="en-US" sz="54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Which Mughal emperor was interested in the religion and social customs of different people ?</a:t>
            </a:r>
            <a:endParaRPr lang="en-IN" sz="5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633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9830A-4F26-2C50-8A22-1C828D427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503" y="2356658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The Great Akbar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41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57BE-4D18-B6C8-5C05-90983D6AF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6439" y="463689"/>
            <a:ext cx="10032213" cy="128089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Q.17.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Berlin Sans FB Demi" panose="020E0802020502020306" pitchFamily="34" charset="0"/>
              </a:rPr>
              <a:t> Name the new religion founded by Akbar.</a:t>
            </a:r>
            <a:r>
              <a:rPr lang="en-US" sz="6000" dirty="0">
                <a:latin typeface="Berlin Sans FB Demi" panose="020E0802020502020306" pitchFamily="34" charset="0"/>
              </a:rPr>
              <a:t> </a:t>
            </a:r>
            <a:endParaRPr lang="en-IN" sz="6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50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A070-7F97-E0E8-0D54-FA35F9CD2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5430" y="1843310"/>
            <a:ext cx="8911687" cy="1280890"/>
          </a:xfrm>
        </p:spPr>
        <p:txBody>
          <a:bodyPr>
            <a:noAutofit/>
          </a:bodyPr>
          <a:lstStyle/>
          <a:p>
            <a:r>
              <a:rPr lang="en-US" sz="8800" dirty="0">
                <a:latin typeface="Berlin Sans FB Demi" panose="020E0802020502020306" pitchFamily="34" charset="0"/>
              </a:rPr>
              <a:t>Din-</a:t>
            </a:r>
            <a:r>
              <a:rPr lang="en-US" sz="8800" dirty="0" err="1">
                <a:latin typeface="Berlin Sans FB Demi" panose="020E0802020502020306" pitchFamily="34" charset="0"/>
              </a:rPr>
              <a:t>i</a:t>
            </a:r>
            <a:r>
              <a:rPr lang="en-US" sz="8800" dirty="0">
                <a:latin typeface="Berlin Sans FB Demi" panose="020E0802020502020306" pitchFamily="34" charset="0"/>
              </a:rPr>
              <a:t>- Illahi</a:t>
            </a:r>
            <a:endParaRPr lang="en-IN" sz="8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358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D78A-65BA-9EC8-8109-AB562EF1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482" y="447646"/>
            <a:ext cx="10689939" cy="128089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Q.18. </a:t>
            </a:r>
            <a:r>
              <a:rPr lang="en-US" sz="6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What are the Temperate Grasslands of North America called?</a:t>
            </a:r>
            <a:endParaRPr lang="en-IN" sz="6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02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D525-9DFC-FFBF-1899-BAF0C6039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1939563"/>
            <a:ext cx="8911687" cy="128089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erlin Sans FB Demi" panose="020E0802020502020306" pitchFamily="34" charset="0"/>
              </a:rPr>
              <a:t>Prairies</a:t>
            </a:r>
            <a:endParaRPr lang="en-IN" sz="96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420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29E9-9535-F7FB-CC66-71220AC3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987" y="415563"/>
            <a:ext cx="9903876" cy="128089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Berlin Sans FB Demi" panose="020E0802020502020306" pitchFamily="34" charset="0"/>
              </a:rPr>
              <a:t>Q.19. </a:t>
            </a:r>
            <a:r>
              <a:rPr lang="en-US" sz="66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Which country does the river Mississippi drain?</a:t>
            </a:r>
            <a:endParaRPr lang="en-IN" sz="66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714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EC18F-1326-8592-CD0F-C521E243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2334" y="1971647"/>
            <a:ext cx="8911687" cy="1280890"/>
          </a:xfrm>
        </p:spPr>
        <p:txBody>
          <a:bodyPr>
            <a:noAutofit/>
          </a:bodyPr>
          <a:lstStyle/>
          <a:p>
            <a:r>
              <a:rPr lang="en-US" sz="12000" dirty="0">
                <a:latin typeface="Berlin Sans FB Demi" panose="020E0802020502020306" pitchFamily="34" charset="0"/>
              </a:rPr>
              <a:t>USA</a:t>
            </a:r>
            <a:endParaRPr lang="en-IN" sz="12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493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2F6BD-4BF5-836B-7149-73B64B08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905" y="306333"/>
            <a:ext cx="9839707" cy="1280890"/>
          </a:xfrm>
        </p:spPr>
        <p:txBody>
          <a:bodyPr>
            <a:noAutofit/>
          </a:bodyPr>
          <a:lstStyle/>
          <a:p>
            <a:r>
              <a:rPr lang="en-US" sz="5000" dirty="0">
                <a:latin typeface="Berlin Sans FB Demi" panose="020E0802020502020306" pitchFamily="34" charset="0"/>
              </a:rPr>
              <a:t>Q.2. </a:t>
            </a:r>
            <a:r>
              <a:rPr lang="en-US" sz="5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From which area was Taxila and Ujjain ruled?</a:t>
            </a:r>
            <a:endParaRPr lang="en-IN" sz="50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B69CD-62FF-FF12-7733-F38622304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294021"/>
            <a:ext cx="8915400" cy="3777622"/>
          </a:xfrm>
        </p:spPr>
        <p:txBody>
          <a:bodyPr>
            <a:normAutofit/>
          </a:bodyPr>
          <a:lstStyle/>
          <a:p>
            <a:r>
              <a:rPr lang="pt-BR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(a) Pataliputra</a:t>
            </a:r>
            <a:br>
              <a:rPr lang="pt-BR" sz="4500" dirty="0">
                <a:latin typeface="Berlin Sans FB Demi" panose="020E0802020502020306" pitchFamily="34" charset="0"/>
              </a:rPr>
            </a:br>
            <a:r>
              <a:rPr lang="pt-BR" sz="4500" dirty="0">
                <a:latin typeface="Berlin Sans FB Demi" panose="020E0802020502020306" pitchFamily="34" charset="0"/>
              </a:rPr>
              <a:t> </a:t>
            </a:r>
            <a:r>
              <a:rPr lang="pt-BR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(b) Bihar</a:t>
            </a:r>
            <a:br>
              <a:rPr lang="pt-BR" sz="4500" dirty="0">
                <a:latin typeface="Berlin Sans FB Demi" panose="020E0802020502020306" pitchFamily="34" charset="0"/>
              </a:rPr>
            </a:br>
            <a:r>
              <a:rPr lang="pt-BR" sz="4500" dirty="0">
                <a:latin typeface="Berlin Sans FB Demi" panose="020E0802020502020306" pitchFamily="34" charset="0"/>
              </a:rPr>
              <a:t> </a:t>
            </a:r>
            <a:r>
              <a:rPr lang="pt-BR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(c) Delhi</a:t>
            </a:r>
            <a:br>
              <a:rPr lang="pt-BR" sz="4500" dirty="0">
                <a:latin typeface="Berlin Sans FB Demi" panose="020E0802020502020306" pitchFamily="34" charset="0"/>
              </a:rPr>
            </a:br>
            <a:r>
              <a:rPr lang="pt-BR" sz="4500" dirty="0">
                <a:latin typeface="Berlin Sans FB Demi" panose="020E0802020502020306" pitchFamily="34" charset="0"/>
              </a:rPr>
              <a:t> </a:t>
            </a:r>
            <a:r>
              <a:rPr lang="pt-BR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(d) Agra</a:t>
            </a:r>
            <a:endParaRPr lang="en-IN" sz="45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878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74CC4-AFFA-5429-5300-2C4EA7C1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6650" y="383478"/>
            <a:ext cx="10064297" cy="128089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Q.20. </a:t>
            </a:r>
            <a:r>
              <a:rPr lang="en-US" sz="60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The amount that is left or gained from earnings after deduction of all the costs is called</a:t>
            </a:r>
            <a:endParaRPr lang="en-IN" sz="6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166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D19A-3E6A-0FB0-B86B-9C8944597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1779142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sz="9600" dirty="0">
                <a:latin typeface="Berlin Sans FB Demi" panose="020E0802020502020306" pitchFamily="34" charset="0"/>
              </a:rPr>
              <a:t>Profit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8203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537444-12BD-41F4-6EBC-7DCEEB1CD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671" y="2468952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(a) Patliputra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13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1F86-18EF-7F8E-CA02-CCFC8AE41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735" y="465515"/>
            <a:ext cx="9903875" cy="1280890"/>
          </a:xfrm>
        </p:spPr>
        <p:txBody>
          <a:bodyPr>
            <a:normAutofit fontScale="90000"/>
          </a:bodyPr>
          <a:lstStyle/>
          <a:p>
            <a:r>
              <a:rPr lang="en-US" sz="5500" dirty="0">
                <a:latin typeface="Berlin Sans FB Demi" panose="020E0802020502020306" pitchFamily="34" charset="0"/>
              </a:rPr>
              <a:t>Q.3. </a:t>
            </a:r>
            <a:r>
              <a:rPr lang="en-US" sz="5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What is the meaning of word Dhamma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A9A9C-14CC-8BDF-A901-9755E43D5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205" y="2422358"/>
            <a:ext cx="8915400" cy="3777622"/>
          </a:xfrm>
        </p:spPr>
        <p:txBody>
          <a:bodyPr>
            <a:normAutofit/>
          </a:bodyPr>
          <a:lstStyle/>
          <a:p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(a) Environment</a:t>
            </a:r>
            <a:br>
              <a:rPr lang="en-US" sz="4500" dirty="0">
                <a:latin typeface="Berlin Sans FB Demi" panose="020E0802020502020306" pitchFamily="34" charset="0"/>
              </a:rPr>
            </a:br>
            <a:r>
              <a:rPr lang="en-US" sz="4500" dirty="0">
                <a:latin typeface="Berlin Sans FB Demi" panose="020E0802020502020306" pitchFamily="34" charset="0"/>
              </a:rPr>
              <a:t>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(b) Dharma</a:t>
            </a:r>
            <a:br>
              <a:rPr lang="en-US" sz="4500" dirty="0">
                <a:latin typeface="Berlin Sans FB Demi" panose="020E0802020502020306" pitchFamily="34" charset="0"/>
              </a:rPr>
            </a:br>
            <a:r>
              <a:rPr lang="en-US" sz="4500" dirty="0">
                <a:latin typeface="Berlin Sans FB Demi" panose="020E0802020502020306" pitchFamily="34" charset="0"/>
              </a:rPr>
              <a:t>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(c) Both (a) and (b)</a:t>
            </a:r>
            <a:br>
              <a:rPr lang="en-US" sz="4500" dirty="0">
                <a:latin typeface="Berlin Sans FB Demi" panose="020E0802020502020306" pitchFamily="34" charset="0"/>
              </a:rPr>
            </a:br>
            <a:r>
              <a:rPr lang="en-US" sz="4500" dirty="0">
                <a:latin typeface="Berlin Sans FB Demi" panose="020E0802020502020306" pitchFamily="34" charset="0"/>
              </a:rPr>
              <a:t>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(d) None of these</a:t>
            </a:r>
            <a:endParaRPr lang="en-IN" sz="45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86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FF51F5-FDA1-DA46-863B-A9D5FB77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113" y="2148110"/>
            <a:ext cx="9599076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(c) Both (a) and (b)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351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9CD14-C80F-7F02-7EC2-3A0DD80A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020" y="306333"/>
            <a:ext cx="10850359" cy="1280890"/>
          </a:xfrm>
        </p:spPr>
        <p:txBody>
          <a:bodyPr>
            <a:noAutofit/>
          </a:bodyPr>
          <a:lstStyle/>
          <a:p>
            <a:r>
              <a:rPr lang="en-US" sz="4500" dirty="0">
                <a:latin typeface="Berlin Sans FB Demi" panose="020E0802020502020306" pitchFamily="34" charset="0"/>
              </a:rPr>
              <a:t>Q.4. </a:t>
            </a:r>
            <a:r>
              <a:rPr lang="en-US" sz="45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What divides the earth into two equal parts. The northern hemisphere and the southern hemisphere?</a:t>
            </a:r>
            <a:endParaRPr lang="en-IN" sz="45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F766E-6319-9731-A008-7F800F7AE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641" y="2871537"/>
            <a:ext cx="8915400" cy="3680130"/>
          </a:xfrm>
        </p:spPr>
        <p:txBody>
          <a:bodyPr>
            <a:normAutofit/>
          </a:bodyPr>
          <a:lstStyle/>
          <a:p>
            <a:r>
              <a:rPr lang="en-US" sz="44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(a) Tropic of Capricorn</a:t>
            </a:r>
            <a:br>
              <a:rPr lang="en-US" sz="4400" dirty="0">
                <a:latin typeface="Berlin Sans FB Demi" panose="020E0802020502020306" pitchFamily="34" charset="0"/>
              </a:rPr>
            </a:br>
            <a:r>
              <a:rPr lang="en-US" sz="4400" dirty="0">
                <a:latin typeface="Berlin Sans FB Demi" panose="020E0802020502020306" pitchFamily="34" charset="0"/>
              </a:rPr>
              <a:t> </a:t>
            </a:r>
            <a:r>
              <a:rPr lang="en-US" sz="44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(b) Tropic of Cancer</a:t>
            </a:r>
            <a:br>
              <a:rPr lang="en-US" sz="4400" dirty="0">
                <a:latin typeface="Berlin Sans FB Demi" panose="020E0802020502020306" pitchFamily="34" charset="0"/>
              </a:rPr>
            </a:br>
            <a:r>
              <a:rPr lang="en-US" sz="4400" dirty="0">
                <a:latin typeface="Berlin Sans FB Demi" panose="020E0802020502020306" pitchFamily="34" charset="0"/>
              </a:rPr>
              <a:t> </a:t>
            </a:r>
            <a:r>
              <a:rPr lang="en-US" sz="44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(c) Equator</a:t>
            </a:r>
            <a:br>
              <a:rPr lang="en-US" sz="4400" dirty="0">
                <a:latin typeface="Berlin Sans FB Demi" panose="020E0802020502020306" pitchFamily="34" charset="0"/>
              </a:rPr>
            </a:br>
            <a:r>
              <a:rPr lang="en-US" sz="4400" dirty="0">
                <a:latin typeface="Berlin Sans FB Demi" panose="020E0802020502020306" pitchFamily="34" charset="0"/>
              </a:rPr>
              <a:t> </a:t>
            </a:r>
            <a:r>
              <a:rPr lang="en-US" sz="4400" b="0" i="0" dirty="0">
                <a:solidFill>
                  <a:srgbClr val="222222"/>
                </a:solidFill>
                <a:effectLst/>
                <a:latin typeface="Berlin Sans FB Demi" panose="020E0802020502020306" pitchFamily="34" charset="0"/>
              </a:rPr>
              <a:t>(d) Arctic Circle</a:t>
            </a:r>
            <a:endParaRPr lang="en-IN" sz="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498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2197DF-5009-86DF-C468-9B20F81DA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177" y="1987689"/>
            <a:ext cx="8911687" cy="128089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erlin Sans FB Demi" panose="020E0802020502020306" pitchFamily="34" charset="0"/>
              </a:rPr>
              <a:t>(c) Equator </a:t>
            </a:r>
            <a:endParaRPr lang="en-IN" sz="8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983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</TotalTime>
  <Words>686</Words>
  <Application>Microsoft Office PowerPoint</Application>
  <PresentationFormat>Widescreen</PresentationFormat>
  <Paragraphs>52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Algerian</vt:lpstr>
      <vt:lpstr>-apple-system</vt:lpstr>
      <vt:lpstr>Arial</vt:lpstr>
      <vt:lpstr>Berlin Sans FB Demi</vt:lpstr>
      <vt:lpstr>Century Gothic</vt:lpstr>
      <vt:lpstr>Imprint MT Shadow</vt:lpstr>
      <vt:lpstr>Wingdings 3</vt:lpstr>
      <vt:lpstr>Wisp</vt:lpstr>
      <vt:lpstr>          DHL QUIZ      31ST DECEMBER 2023</vt:lpstr>
      <vt:lpstr>Q.1. In which book were Chanakya’s ideas written?</vt:lpstr>
      <vt:lpstr>(c) Arthashastra</vt:lpstr>
      <vt:lpstr>Q.2. From which area was Taxila and Ujjain ruled?</vt:lpstr>
      <vt:lpstr>(a) Patliputra</vt:lpstr>
      <vt:lpstr>Q.3. What is the meaning of word Dhamma?</vt:lpstr>
      <vt:lpstr>(c) Both (a) and (b)</vt:lpstr>
      <vt:lpstr>Q.4. What divides the earth into two equal parts. The northern hemisphere and the southern hemisphere?</vt:lpstr>
      <vt:lpstr>(c) Equator </vt:lpstr>
      <vt:lpstr> Q.5. What divides the earth into the eastern and the western hemispheres?</vt:lpstr>
      <vt:lpstr>(b) Prime Meridian </vt:lpstr>
      <vt:lpstr>Q.6. In which year was the Dutch East India Company formed?</vt:lpstr>
      <vt:lpstr>(d) 1602 </vt:lpstr>
      <vt:lpstr>Q.7. Name the place the British King Charles-II received as a dowry by marrying the Portuguese princess, which later became an important trading centre.</vt:lpstr>
      <vt:lpstr>(a) Island of Bombay </vt:lpstr>
      <vt:lpstr>Q.8. In which year did the East India Company acquire a charter as the sole traders with the East from the ruler of England, Queen Elizabeth I?</vt:lpstr>
      <vt:lpstr>(b) 1600</vt:lpstr>
      <vt:lpstr>Q.9. Name the only Union Territory which has a High Court of its own? </vt:lpstr>
      <vt:lpstr>(b) Delhi</vt:lpstr>
      <vt:lpstr>Q.10. What provisions are provided to ensure the independence of the judiciary in India?</vt:lpstr>
      <vt:lpstr>(c) Our Constitution has various provisions</vt:lpstr>
      <vt:lpstr>Q.11. Which is the foremost judicial body of our country?</vt:lpstr>
      <vt:lpstr> Supreme Court </vt:lpstr>
      <vt:lpstr>Q.12. What is released in the air from the burning of fuels? </vt:lpstr>
      <vt:lpstr>Carbon Dioxide </vt:lpstr>
      <vt:lpstr>Q.13. Meteorites burn up in this layer on entering from the space</vt:lpstr>
      <vt:lpstr>Mesosphere</vt:lpstr>
      <vt:lpstr>Q.14. Who was the founder of slave dynasty?</vt:lpstr>
      <vt:lpstr>Qutb-ud-din-Aibak</vt:lpstr>
      <vt:lpstr>Q.15. Babur defeated the Lodhi army in the battlefield of _____.</vt:lpstr>
      <vt:lpstr>Panipat</vt:lpstr>
      <vt:lpstr>Q.16. Which Mughal emperor was interested in the religion and social customs of different people ?</vt:lpstr>
      <vt:lpstr>The Great Akbar</vt:lpstr>
      <vt:lpstr>Q.17. Name the new religion founded by Akbar. </vt:lpstr>
      <vt:lpstr>Din-i- Illahi</vt:lpstr>
      <vt:lpstr>Q.18. What are the Temperate Grasslands of North America called?</vt:lpstr>
      <vt:lpstr>Prairies</vt:lpstr>
      <vt:lpstr>Q.19. Which country does the river Mississippi drain?</vt:lpstr>
      <vt:lpstr>USA</vt:lpstr>
      <vt:lpstr>Q.20. The amount that is left or gained from earnings after deduction of all the costs is called</vt:lpstr>
      <vt:lpstr>Profit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DHL QUIZ      31ST DECEMBER 2023</dc:title>
  <dc:creator>Saquib Ali</dc:creator>
  <cp:lastModifiedBy>Acer</cp:lastModifiedBy>
  <cp:revision>2</cp:revision>
  <dcterms:created xsi:type="dcterms:W3CDTF">2023-12-18T12:40:03Z</dcterms:created>
  <dcterms:modified xsi:type="dcterms:W3CDTF">2023-12-27T15:31:31Z</dcterms:modified>
</cp:coreProperties>
</file>